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6858000" cy="9144000"/>
  <p:embeddedFontLst>
    <p:embeddedFont>
      <p:font typeface="Arial MT Pro" panose="020B0604020202020204" charset="0"/>
      <p:regular r:id="rId17"/>
    </p:embeddedFont>
    <p:embeddedFont>
      <p:font typeface="Arial MT Pro Bold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League Spartan" panose="020B0604020202020204" charset="0"/>
      <p:regular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Open Sans Bold" panose="020B0806030504020204" charset="0"/>
      <p:regular r:id="rId28"/>
    </p:embeddedFont>
    <p:embeddedFont>
      <p:font typeface="Trade Gothic Bold #2 Bold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65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8A5E9-B85D-4AEA-9177-AD991E4A773F}" type="datetimeFigureOut">
              <a:rPr lang="es-MX" smtClean="0"/>
              <a:t>29/10/2025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5D762-4B40-494B-B8AE-43B9B4B003C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6646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5D762-4B40-494B-B8AE-43B9B4B003CC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9873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0" y="9160689"/>
            <a:ext cx="18288000" cy="1126311"/>
            <a:chOff x="0" y="0"/>
            <a:chExt cx="24384000" cy="150174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1501775"/>
            </a:xfrm>
            <a:custGeom>
              <a:avLst/>
              <a:gdLst/>
              <a:ahLst/>
              <a:cxnLst/>
              <a:rect l="l" t="t" r="r" b="b"/>
              <a:pathLst>
                <a:path w="24384000" h="1501775">
                  <a:moveTo>
                    <a:pt x="0" y="0"/>
                  </a:moveTo>
                  <a:lnTo>
                    <a:pt x="24384000" y="0"/>
                  </a:lnTo>
                  <a:lnTo>
                    <a:pt x="24384000" y="1501775"/>
                  </a:lnTo>
                  <a:lnTo>
                    <a:pt x="0" y="15017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0256" b="-30254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1028700" y="325674"/>
            <a:ext cx="5942389" cy="1718341"/>
          </a:xfrm>
          <a:custGeom>
            <a:avLst/>
            <a:gdLst/>
            <a:ahLst/>
            <a:cxnLst/>
            <a:rect l="l" t="t" r="r" b="b"/>
            <a:pathLst>
              <a:path w="5942389" h="1718341">
                <a:moveTo>
                  <a:pt x="0" y="0"/>
                </a:moveTo>
                <a:lnTo>
                  <a:pt x="5942389" y="0"/>
                </a:lnTo>
                <a:lnTo>
                  <a:pt x="5942389" y="1718341"/>
                </a:lnTo>
                <a:lnTo>
                  <a:pt x="0" y="1718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540281" y="325674"/>
            <a:ext cx="1626352" cy="1587726"/>
          </a:xfrm>
          <a:custGeom>
            <a:avLst/>
            <a:gdLst/>
            <a:ahLst/>
            <a:cxnLst/>
            <a:rect l="l" t="t" r="r" b="b"/>
            <a:pathLst>
              <a:path w="1626352" h="1587726">
                <a:moveTo>
                  <a:pt x="0" y="0"/>
                </a:moveTo>
                <a:lnTo>
                  <a:pt x="1626352" y="0"/>
                </a:lnTo>
                <a:lnTo>
                  <a:pt x="1626352" y="1587726"/>
                </a:lnTo>
                <a:lnTo>
                  <a:pt x="0" y="158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5195193"/>
            <a:ext cx="16460887" cy="991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spc="-327">
                <a:solidFill>
                  <a:srgbClr val="93153F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PROGRAMA E-PPA 3.2 CANCÚN CONTIGO Y SIN VIOLENCIA</a:t>
            </a:r>
          </a:p>
        </p:txBody>
      </p:sp>
      <p:sp>
        <p:nvSpPr>
          <p:cNvPr id="9" name="Freeform 9"/>
          <p:cNvSpPr/>
          <p:nvPr/>
        </p:nvSpPr>
        <p:spPr>
          <a:xfrm>
            <a:off x="5601544" y="7481074"/>
            <a:ext cx="7315200" cy="576072"/>
          </a:xfrm>
          <a:custGeom>
            <a:avLst/>
            <a:gdLst/>
            <a:ahLst/>
            <a:cxnLst/>
            <a:rect l="l" t="t" r="r" b="b"/>
            <a:pathLst>
              <a:path w="7315200" h="576072">
                <a:moveTo>
                  <a:pt x="0" y="0"/>
                </a:moveTo>
                <a:lnTo>
                  <a:pt x="7315200" y="0"/>
                </a:lnTo>
                <a:lnTo>
                  <a:pt x="7315200" y="576072"/>
                </a:lnTo>
                <a:lnTo>
                  <a:pt x="0" y="5760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28700" y="2707499"/>
            <a:ext cx="16137933" cy="2040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120"/>
              </a:lnSpc>
              <a:spcBef>
                <a:spcPct val="0"/>
              </a:spcBef>
            </a:pPr>
            <a:r>
              <a:rPr lang="en-US" sz="5800" u="none" strike="noStrike" spc="255" dirty="0">
                <a:solidFill>
                  <a:srgbClr val="C1A78B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SUBCOMITÉ SECTORIAL EJE 3</a:t>
            </a:r>
          </a:p>
          <a:p>
            <a:pPr marL="0" lvl="0" indent="0" algn="ctr">
              <a:lnSpc>
                <a:spcPts val="8120"/>
              </a:lnSpc>
              <a:spcBef>
                <a:spcPct val="0"/>
              </a:spcBef>
            </a:pPr>
            <a:r>
              <a:rPr lang="en-US" sz="5800" u="none" strike="noStrike" spc="255" dirty="0">
                <a:solidFill>
                  <a:srgbClr val="C1A78B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TODOS POR LA PAZ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354521" y="6977605"/>
            <a:ext cx="11809246" cy="6727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7"/>
              </a:lnSpc>
            </a:pPr>
            <a:r>
              <a:rPr lang="en-US" sz="3512" b="1" spc="91">
                <a:solidFill>
                  <a:srgbClr val="93153F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TERCERA SESIÓN ORDINARIA EJERCICIO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10932931" y="2192250"/>
            <a:ext cx="6692011" cy="3463116"/>
          </a:xfrm>
          <a:custGeom>
            <a:avLst/>
            <a:gdLst/>
            <a:ahLst/>
            <a:cxnLst/>
            <a:rect l="l" t="t" r="r" b="b"/>
            <a:pathLst>
              <a:path w="6692011" h="3463116">
                <a:moveTo>
                  <a:pt x="0" y="0"/>
                </a:moveTo>
                <a:lnTo>
                  <a:pt x="6692011" y="0"/>
                </a:lnTo>
                <a:lnTo>
                  <a:pt x="6692011" y="3463116"/>
                </a:lnTo>
                <a:lnTo>
                  <a:pt x="0" y="34631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064723" y="5772073"/>
            <a:ext cx="6560219" cy="3271909"/>
          </a:xfrm>
          <a:custGeom>
            <a:avLst/>
            <a:gdLst/>
            <a:ahLst/>
            <a:cxnLst/>
            <a:rect l="l" t="t" r="r" b="b"/>
            <a:pathLst>
              <a:path w="6560219" h="3271909">
                <a:moveTo>
                  <a:pt x="0" y="0"/>
                </a:moveTo>
                <a:lnTo>
                  <a:pt x="6560219" y="0"/>
                </a:lnTo>
                <a:lnTo>
                  <a:pt x="6560219" y="3271909"/>
                </a:lnTo>
                <a:lnTo>
                  <a:pt x="0" y="3271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2528817" y="819150"/>
            <a:ext cx="13230366" cy="1042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0"/>
              </a:lnSpc>
            </a:pPr>
            <a:r>
              <a:rPr lang="en-US" sz="5472" b="1" spc="-54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DIRECCIÓN DE LA ACADEMIA DE POLICÍA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43221" y="2330414"/>
            <a:ext cx="9864045" cy="6136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Componente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: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Capacitación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inicial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, continua y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especializada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personal de la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Secretaría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Municipal de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Seguridad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Ciudadana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y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Tránsito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La meta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establecida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para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tercer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trimestre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contempla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impartición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880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capacitaciones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dirigidas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al personal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operativo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administrativo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la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Secretaría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Hasta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momento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se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han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realizado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218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capacitaciones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lo que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representa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31.93%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respecto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meta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programada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Este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progreso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refleja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compromiso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institucional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con la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profesionalización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fortalecimiento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las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competencias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personal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materia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seguridad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tránsito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endParaRPr lang="en-US" sz="2162" u="none" strike="noStrike" dirty="0">
              <a:solidFill>
                <a:srgbClr val="000000"/>
              </a:solidFill>
              <a:latin typeface="Arial MT Pro"/>
              <a:ea typeface="Arial MT Pro"/>
              <a:cs typeface="Arial MT Pro"/>
              <a:sym typeface="Arial MT Pro"/>
            </a:endParaRP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1: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Implementación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programas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formación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continua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trimestre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llevaron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cabo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35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capacitaciones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las 85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programadas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alcanzando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b="1" u="none" strike="noStrike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</a:t>
            </a:r>
            <a:r>
              <a:rPr lang="en-US" sz="2162" b="1" u="none" strike="noStrike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41.18%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respecto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proyección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establecida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actividades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estuvieron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orientadas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al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desarrollo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habilidades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técnicas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operativas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con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propósito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mejorar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eficiencia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desempeño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policial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administrativo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promoviendo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actuación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más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profesional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ética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cercana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</a:t>
            </a:r>
            <a:r>
              <a:rPr lang="en-US" sz="2162" u="none" strike="noStrike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ciudadanía</a:t>
            </a:r>
            <a:r>
              <a:rPr lang="en-US" sz="2162" u="none" strike="noStrike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AF664BB5-1B39-4BE6-8711-140EBCC4B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 rot="-30000">
            <a:off x="1121769" y="2648159"/>
            <a:ext cx="7751798" cy="4638117"/>
          </a:xfrm>
          <a:custGeom>
            <a:avLst/>
            <a:gdLst/>
            <a:ahLst/>
            <a:cxnLst/>
            <a:rect l="l" t="t" r="r" b="b"/>
            <a:pathLst>
              <a:path w="7751798" h="4638117">
                <a:moveTo>
                  <a:pt x="39889" y="0"/>
                </a:moveTo>
                <a:lnTo>
                  <a:pt x="7751799" y="67301"/>
                </a:lnTo>
                <a:lnTo>
                  <a:pt x="7711910" y="4638117"/>
                </a:lnTo>
                <a:lnTo>
                  <a:pt x="0" y="4570816"/>
                </a:lnTo>
                <a:lnTo>
                  <a:pt x="39889" y="0"/>
                </a:lnTo>
                <a:close/>
              </a:path>
            </a:pathLst>
          </a:custGeom>
          <a:blipFill>
            <a:blip r:embed="rId3"/>
            <a:stretch>
              <a:fillRect l="-14302" t="-15091" r="-37322" b="-114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9144000" y="2681722"/>
            <a:ext cx="7681766" cy="4570990"/>
          </a:xfrm>
          <a:custGeom>
            <a:avLst/>
            <a:gdLst/>
            <a:ahLst/>
            <a:cxnLst/>
            <a:rect l="l" t="t" r="r" b="b"/>
            <a:pathLst>
              <a:path w="7681766" h="4570990">
                <a:moveTo>
                  <a:pt x="0" y="0"/>
                </a:moveTo>
                <a:lnTo>
                  <a:pt x="7681766" y="0"/>
                </a:lnTo>
                <a:lnTo>
                  <a:pt x="7681766" y="4570990"/>
                </a:lnTo>
                <a:lnTo>
                  <a:pt x="0" y="45709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319" r="-8140" b="-1319"/>
            </a:stretch>
          </a:blipFill>
        </p:spPr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25DBC29-0AE7-4C74-A899-D3108416C1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10617479" y="2550070"/>
            <a:ext cx="6821070" cy="3125703"/>
          </a:xfrm>
          <a:custGeom>
            <a:avLst/>
            <a:gdLst/>
            <a:ahLst/>
            <a:cxnLst/>
            <a:rect l="l" t="t" r="r" b="b"/>
            <a:pathLst>
              <a:path w="6821070" h="3125703">
                <a:moveTo>
                  <a:pt x="0" y="0"/>
                </a:moveTo>
                <a:lnTo>
                  <a:pt x="6821070" y="0"/>
                </a:lnTo>
                <a:lnTo>
                  <a:pt x="6821070" y="3125702"/>
                </a:lnTo>
                <a:lnTo>
                  <a:pt x="0" y="31257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442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617479" y="5880093"/>
            <a:ext cx="6821070" cy="2898108"/>
          </a:xfrm>
          <a:custGeom>
            <a:avLst/>
            <a:gdLst/>
            <a:ahLst/>
            <a:cxnLst/>
            <a:rect l="l" t="t" r="r" b="b"/>
            <a:pathLst>
              <a:path w="6821070" h="2898108">
                <a:moveTo>
                  <a:pt x="0" y="0"/>
                </a:moveTo>
                <a:lnTo>
                  <a:pt x="6821070" y="0"/>
                </a:lnTo>
                <a:lnTo>
                  <a:pt x="6821070" y="2898107"/>
                </a:lnTo>
                <a:lnTo>
                  <a:pt x="0" y="28981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221" b="-2221"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340148" y="536411"/>
            <a:ext cx="17607705" cy="2013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0"/>
              </a:lnSpc>
            </a:pPr>
            <a:r>
              <a:rPr lang="en-US" sz="5472" b="1" spc="-54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DIRECCIÓN DEL GRUPO ESPECIALIZADO EN ATENCIÓN A LA VIOLENCIA FAMILIAR Y DE GÉNERO </a:t>
            </a:r>
            <a:r>
              <a:rPr lang="en-US" sz="5472" b="1" spc="-54">
                <a:solidFill>
                  <a:srgbClr val="5E17E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"GEAVIG"</a:t>
            </a:r>
            <a:r>
              <a:rPr lang="en-US" sz="5472" b="1" spc="-54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63223" y="2764307"/>
            <a:ext cx="9943437" cy="6136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b="1" u="none" strike="noStrike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Componente: Atención y prevención de la violencia familiar y de género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u="none" strike="noStrike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 el presente trimestre se </a:t>
            </a:r>
            <a:r>
              <a:rPr lang="en-US" sz="2162" b="1" u="none" strike="noStrike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realizaron 101 acciones de las 367 programadas</a:t>
            </a:r>
            <a:r>
              <a:rPr lang="en-US" sz="2162" u="none" strike="noStrike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lo que representa un </a:t>
            </a:r>
            <a:r>
              <a:rPr lang="en-US" sz="2162" b="1" u="none" strike="noStrike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 del 27.52%</a:t>
            </a:r>
            <a:r>
              <a:rPr lang="en-US" sz="2162" u="none" strike="noStrike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respecto a la meta establecida. Este resultado refleja el compromiso institucional con la atención y prevención de la violencia familiar y de género, así como el esfuerzo continuo por garantizar entornos seguros y libres de violencia.Se prevé completar las acciones restantes durante el próximo trimestre, en función de las condiciones operativas y de coordinación interinstitucional necesarias para su adecuada implementación.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endParaRPr lang="en-US" sz="2162" u="none" strike="noStrike">
              <a:solidFill>
                <a:srgbClr val="000000"/>
              </a:solidFill>
              <a:latin typeface="Arial MT Pro"/>
              <a:ea typeface="Arial MT Pro"/>
              <a:cs typeface="Arial MT Pro"/>
              <a:sym typeface="Arial MT Pro"/>
            </a:endParaRP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b="1" u="none" strike="noStrike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 1: Prevención de la violencia familiar y de género</a:t>
            </a:r>
          </a:p>
          <a:p>
            <a:pPr marL="0" lvl="0" indent="0" algn="just">
              <a:lnSpc>
                <a:spcPts val="3027"/>
              </a:lnSpc>
              <a:spcBef>
                <a:spcPct val="0"/>
              </a:spcBef>
            </a:pPr>
            <a:r>
              <a:rPr lang="en-US" sz="2162" u="none" strike="noStrike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 este periodo se realizaron </a:t>
            </a:r>
            <a:r>
              <a:rPr lang="en-US" sz="2162" b="1" u="none" strike="noStrike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89 acciones de las 95 programadas</a:t>
            </a:r>
            <a:r>
              <a:rPr lang="en-US" sz="2162" u="none" strike="noStrike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alcanzando un </a:t>
            </a:r>
            <a:r>
              <a:rPr lang="en-US" sz="2162" b="1" u="none" strike="noStrike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 del 93.68%</a:t>
            </a:r>
            <a:r>
              <a:rPr lang="en-US" sz="2162" u="none" strike="noStrike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con lo cual se superó la meta trimestral. Estas acciones se enfocaron en fortalecer la sensibilización, capacitación y atención oportuna, promoviendo la corresponsabilidad social y la igualdad de género como ejes fundamentales para prevenir y atender la violencia en el ámbito familiar y comunitario.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AC247715-C43D-4772-8490-8A6DF1707F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pic>
        <p:nvPicPr>
          <p:cNvPr id="20" name="Imagen 19">
            <a:extLst>
              <a:ext uri="{FF2B5EF4-FFF2-40B4-BE49-F238E27FC236}">
                <a16:creationId xmlns:a16="http://schemas.microsoft.com/office/drawing/2014/main" id="{A6B7612B-5491-409A-9EB0-8A6E01476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AC2A18F-E874-4E50-9406-AA72B069D0C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43100"/>
            <a:ext cx="4953000" cy="5791200"/>
          </a:xfrm>
          <a:prstGeom prst="rect">
            <a:avLst/>
          </a:prstGeom>
          <a:noFill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02A5AD7-6C78-4B56-B2AA-3ACF0BF4182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704" y="1943100"/>
            <a:ext cx="5307496" cy="5791200"/>
          </a:xfrm>
          <a:prstGeom prst="rect">
            <a:avLst/>
          </a:prstGeom>
          <a:noFill/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7C9906A-B422-4458-A8A5-B68F996F30C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408" y="1943100"/>
            <a:ext cx="6705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5229650" y="3891542"/>
            <a:ext cx="7852761" cy="2503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438"/>
              </a:lnSpc>
            </a:pPr>
            <a:r>
              <a:rPr lang="en-US" sz="13170" b="1" spc="-131" dirty="0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GRACIAS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2FF89BD-3CED-4891-9D03-E8E4A2C4A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471" t="-34989" r="-7471" b="-14896"/>
              </a:stretch>
            </a:blipFill>
          </p:spPr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D2C30EB9-2E6C-4AF3-9C46-D79B385C1A4A}"/>
              </a:ext>
            </a:extLst>
          </p:cNvPr>
          <p:cNvGrpSpPr/>
          <p:nvPr/>
        </p:nvGrpSpPr>
        <p:grpSpPr>
          <a:xfrm>
            <a:off x="0" y="9160689"/>
            <a:ext cx="18288000" cy="1126311"/>
            <a:chOff x="0" y="9160689"/>
            <a:chExt cx="18288000" cy="1126311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9160689"/>
              <a:ext cx="18288000" cy="1126311"/>
              <a:chOff x="0" y="0"/>
              <a:chExt cx="24384000" cy="1501748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4384000" cy="1501775"/>
              </a:xfrm>
              <a:custGeom>
                <a:avLst/>
                <a:gdLst/>
                <a:ahLst/>
                <a:cxnLst/>
                <a:rect l="l" t="t" r="r" b="b"/>
                <a:pathLst>
                  <a:path w="24384000" h="1501775">
                    <a:moveTo>
                      <a:pt x="0" y="0"/>
                    </a:moveTo>
                    <a:lnTo>
                      <a:pt x="24384000" y="0"/>
                    </a:lnTo>
                    <a:lnTo>
                      <a:pt x="24384000" y="1501775"/>
                    </a:lnTo>
                    <a:lnTo>
                      <a:pt x="0" y="1501775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FFFF">
                      <a:alpha val="100000"/>
                    </a:srgbClr>
                  </a:gs>
                  <a:gs pos="100000">
                    <a:srgbClr val="C5C5C5">
                      <a:alpha val="100000"/>
                    </a:srgbClr>
                  </a:gs>
                </a:gsLst>
                <a:lin ang="5400000"/>
              </a:gradFill>
              <a:ln w="12700">
                <a:noFill/>
              </a:ln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601370" y="9510179"/>
              <a:ext cx="427330" cy="427330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3153F"/>
              </a:solidFill>
              <a:ln>
                <a:noFill/>
              </a:ln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  <a:ln>
                <a:noFill/>
              </a:ln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735305" y="9555184"/>
              <a:ext cx="159461" cy="337322"/>
            </a:xfrm>
            <a:custGeom>
              <a:avLst/>
              <a:gdLst/>
              <a:ahLst/>
              <a:cxnLst/>
              <a:rect l="l" t="t" r="r" b="b"/>
              <a:pathLst>
                <a:path w="212615" h="449762">
                  <a:moveTo>
                    <a:pt x="0" y="0"/>
                  </a:moveTo>
                  <a:lnTo>
                    <a:pt x="212615" y="0"/>
                  </a:lnTo>
                  <a:lnTo>
                    <a:pt x="212615" y="449762"/>
                  </a:lnTo>
                  <a:lnTo>
                    <a:pt x="0" y="4497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grpSp>
          <p:nvGrpSpPr>
            <p:cNvPr id="11" name="Group 11"/>
            <p:cNvGrpSpPr/>
            <p:nvPr/>
          </p:nvGrpSpPr>
          <p:grpSpPr>
            <a:xfrm>
              <a:off x="1184632" y="9510179"/>
              <a:ext cx="427330" cy="427330"/>
              <a:chOff x="0" y="0"/>
              <a:chExt cx="8128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3153F"/>
              </a:solidFill>
              <a:ln>
                <a:noFill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  <a:ln>
                <a:noFill/>
              </a:ln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4" name="Freeform 14"/>
            <p:cNvSpPr/>
            <p:nvPr/>
          </p:nvSpPr>
          <p:spPr>
            <a:xfrm>
              <a:off x="1266272" y="9589126"/>
              <a:ext cx="264050" cy="269438"/>
            </a:xfrm>
            <a:custGeom>
              <a:avLst/>
              <a:gdLst/>
              <a:ahLst/>
              <a:cxnLst/>
              <a:rect l="l" t="t" r="r" b="b"/>
              <a:pathLst>
                <a:path w="352066" h="359251">
                  <a:moveTo>
                    <a:pt x="0" y="0"/>
                  </a:moveTo>
                  <a:lnTo>
                    <a:pt x="352066" y="0"/>
                  </a:lnTo>
                  <a:lnTo>
                    <a:pt x="352066" y="359250"/>
                  </a:lnTo>
                  <a:lnTo>
                    <a:pt x="0" y="3592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1764362" y="9541557"/>
              <a:ext cx="2333956" cy="328857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46"/>
                </a:lnSpc>
              </a:pPr>
              <a:r>
                <a:rPr lang="en-US" sz="1961" dirty="0">
                  <a:solidFill>
                    <a:srgbClr val="93153F"/>
                  </a:solidFill>
                  <a:latin typeface="Open Sans"/>
                  <a:ea typeface="Open Sans"/>
                  <a:cs typeface="Open Sans"/>
                  <a:sym typeface="Open Sans"/>
                </a:rPr>
                <a:t>POLICIA</a:t>
              </a:r>
              <a:r>
                <a:rPr lang="en-US" sz="1961" b="1" dirty="0">
                  <a:solidFill>
                    <a:srgbClr val="93153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DECANCUN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130595" y="9348369"/>
              <a:ext cx="4026810" cy="643795"/>
            </a:xfrm>
            <a:prstGeom prst="rect">
              <a:avLst/>
            </a:prstGeom>
            <a:ln>
              <a:noFill/>
            </a:ln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38"/>
                </a:lnSpc>
              </a:pPr>
              <a:r>
                <a:rPr lang="en-US" sz="3527" b="1" spc="-35">
                  <a:solidFill>
                    <a:srgbClr val="C1A78B"/>
                  </a:solidFill>
                  <a:latin typeface="Trade Gothic Bold #2 Bold"/>
                  <a:ea typeface="Trade Gothic Bold #2 Bold"/>
                  <a:cs typeface="Trade Gothic Bold #2 Bold"/>
                  <a:sym typeface="Trade Gothic Bold #2 Bold"/>
                </a:rPr>
                <a:t>CANCÚN NOS UNE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909792" y="9827735"/>
              <a:ext cx="4468416" cy="328857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46"/>
                </a:lnSpc>
              </a:pPr>
              <a:r>
                <a:rPr lang="en-US" sz="1961" dirty="0">
                  <a:solidFill>
                    <a:srgbClr val="C1A78B"/>
                  </a:solidFill>
                  <a:latin typeface="Open Sans"/>
                  <a:ea typeface="Open Sans"/>
                  <a:cs typeface="Open Sans"/>
                  <a:sym typeface="Open Sans"/>
                </a:rPr>
                <a:t>POR LA</a:t>
              </a:r>
              <a:r>
                <a:rPr lang="en-US" sz="1961" dirty="0">
                  <a:solidFill>
                    <a:srgbClr val="93153F"/>
                  </a:solidFill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r>
                <a:rPr lang="en-US" sz="1961" b="1" dirty="0">
                  <a:solidFill>
                    <a:srgbClr val="93153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T R AN S F O R M A C I Ó N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4630400" y="9688126"/>
              <a:ext cx="3050635" cy="328857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46"/>
                </a:lnSpc>
              </a:pPr>
              <a:r>
                <a:rPr lang="en-US" sz="1961" b="1" dirty="0">
                  <a:solidFill>
                    <a:srgbClr val="93153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WWW.CANCUN.GOB.MX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11138332" y="2031729"/>
            <a:ext cx="5912026" cy="3355075"/>
          </a:xfrm>
          <a:custGeom>
            <a:avLst/>
            <a:gdLst/>
            <a:ahLst/>
            <a:cxnLst/>
            <a:rect l="l" t="t" r="r" b="b"/>
            <a:pathLst>
              <a:path w="5912026" h="3355075">
                <a:moveTo>
                  <a:pt x="0" y="0"/>
                </a:moveTo>
                <a:lnTo>
                  <a:pt x="5912027" y="0"/>
                </a:lnTo>
                <a:lnTo>
                  <a:pt x="5912027" y="3355075"/>
                </a:lnTo>
                <a:lnTo>
                  <a:pt x="0" y="335507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138332" y="5599904"/>
            <a:ext cx="5912026" cy="3347685"/>
          </a:xfrm>
          <a:custGeom>
            <a:avLst/>
            <a:gdLst/>
            <a:ahLst/>
            <a:cxnLst/>
            <a:rect l="l" t="t" r="r" b="b"/>
            <a:pathLst>
              <a:path w="5912026" h="3347685">
                <a:moveTo>
                  <a:pt x="0" y="0"/>
                </a:moveTo>
                <a:lnTo>
                  <a:pt x="5912027" y="0"/>
                </a:lnTo>
                <a:lnTo>
                  <a:pt x="5912027" y="3347685"/>
                </a:lnTo>
                <a:lnTo>
                  <a:pt x="0" y="33476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685975" y="819150"/>
            <a:ext cx="14916050" cy="1042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0"/>
              </a:lnSpc>
            </a:pPr>
            <a:r>
              <a:rPr lang="en-US" sz="5472" b="1" spc="-54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SUBSECRETARÍA DE CONTROL Y OPERACIÓN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28700" y="2204671"/>
            <a:ext cx="9888597" cy="6517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27"/>
              </a:lnSpc>
            </a:pP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marco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componente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dirty="0">
                <a:solidFill>
                  <a:srgbClr val="C1A78B"/>
                </a:solidFill>
                <a:latin typeface="Arial MT Pro"/>
                <a:ea typeface="Arial MT Pro"/>
                <a:cs typeface="Arial MT Pro"/>
                <a:sym typeface="Arial MT Pro"/>
              </a:rPr>
              <a:t>“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Implementación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para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mejorar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la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seguridad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ciudadana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”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y con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objetivo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fortalecer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las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condiciones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seguridad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beneficio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comunidad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los meses de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julio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,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agosto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y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septiembre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llevaron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cabo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335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de un total de 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545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programados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para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el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trimestre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Este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resultado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representa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61.47%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respecto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meta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establecida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para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periodo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reflejando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desempeño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positivo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ejecución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acciones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orientadas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prevención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delito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al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mantenimiento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orden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público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  <a:p>
            <a:pPr algn="just">
              <a:lnSpc>
                <a:spcPts val="3027"/>
              </a:lnSpc>
            </a:pPr>
            <a:endParaRPr lang="en-US" sz="2162" dirty="0">
              <a:solidFill>
                <a:srgbClr val="000000"/>
              </a:solidFill>
              <a:latin typeface="Arial MT Pro"/>
              <a:ea typeface="Arial MT Pro"/>
              <a:cs typeface="Arial MT Pro"/>
              <a:sym typeface="Arial MT Pro"/>
            </a:endParaRPr>
          </a:p>
          <a:p>
            <a:pPr algn="just">
              <a:lnSpc>
                <a:spcPts val="3027"/>
              </a:lnSpc>
            </a:pP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cuanto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1 “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ejecución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acciones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orientadas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a la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implementación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buenas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prácticas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profesionales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”</a:t>
            </a:r>
            <a:r>
              <a:rPr lang="en-US" sz="2162" b="1" dirty="0">
                <a:solidFill>
                  <a:srgbClr val="000000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,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realizaron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554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mismo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periodo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alcanzando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cumplimiento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dirty="0">
                <a:solidFill>
                  <a:srgbClr val="C1A78B"/>
                </a:solidFill>
                <a:latin typeface="Arial MT Pro"/>
                <a:ea typeface="Arial MT Pro"/>
                <a:cs typeface="Arial MT Pro"/>
                <a:sym typeface="Arial MT Pro"/>
              </a:rPr>
              <a:t>del </a:t>
            </a:r>
            <a:r>
              <a:rPr lang="en-US" sz="21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100%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con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respecto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proyección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establecida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Este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logro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evidencia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esfuerzo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adicional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por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parte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personal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operativo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enfocado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aplicación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buenas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prácticas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profesionales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que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eficiencia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transparencia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calidad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servicio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policial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contribuyendo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manera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directa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mejoramiento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seguridad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municipio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1162682" y="1468310"/>
            <a:ext cx="4767719" cy="6356958"/>
          </a:xfrm>
          <a:custGeom>
            <a:avLst/>
            <a:gdLst/>
            <a:ahLst/>
            <a:cxnLst/>
            <a:rect l="l" t="t" r="r" b="b"/>
            <a:pathLst>
              <a:path w="4767719" h="6356958">
                <a:moveTo>
                  <a:pt x="0" y="0"/>
                </a:moveTo>
                <a:lnTo>
                  <a:pt x="4767719" y="0"/>
                </a:lnTo>
                <a:lnTo>
                  <a:pt x="4767719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174982" y="1468310"/>
            <a:ext cx="6206000" cy="6356958"/>
          </a:xfrm>
          <a:custGeom>
            <a:avLst/>
            <a:gdLst/>
            <a:ahLst/>
            <a:cxnLst/>
            <a:rect l="l" t="t" r="r" b="b"/>
            <a:pathLst>
              <a:path w="6206000" h="6356958">
                <a:moveTo>
                  <a:pt x="0" y="0"/>
                </a:moveTo>
                <a:lnTo>
                  <a:pt x="6206000" y="0"/>
                </a:lnTo>
                <a:lnTo>
                  <a:pt x="6206000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168" t="-108" b="-108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573000" y="1433617"/>
            <a:ext cx="4820282" cy="6391652"/>
          </a:xfrm>
          <a:custGeom>
            <a:avLst/>
            <a:gdLst/>
            <a:ahLst/>
            <a:cxnLst/>
            <a:rect l="l" t="t" r="r" b="b"/>
            <a:pathLst>
              <a:path w="4820282" h="6391652">
                <a:moveTo>
                  <a:pt x="0" y="0"/>
                </a:moveTo>
                <a:lnTo>
                  <a:pt x="4820282" y="0"/>
                </a:lnTo>
                <a:lnTo>
                  <a:pt x="4820282" y="6391651"/>
                </a:lnTo>
                <a:lnTo>
                  <a:pt x="0" y="63916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23" name="Group 23"/>
          <p:cNvGrpSpPr/>
          <p:nvPr/>
        </p:nvGrpSpPr>
        <p:grpSpPr>
          <a:xfrm rot="505271">
            <a:off x="8882384" y="3131830"/>
            <a:ext cx="699767" cy="1022244"/>
            <a:chOff x="0" y="0"/>
            <a:chExt cx="556394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56394" cy="812800"/>
            </a:xfrm>
            <a:custGeom>
              <a:avLst/>
              <a:gdLst/>
              <a:ahLst/>
              <a:cxnLst/>
              <a:rect l="l" t="t" r="r" b="b"/>
              <a:pathLst>
                <a:path w="556394" h="812800">
                  <a:moveTo>
                    <a:pt x="278197" y="0"/>
                  </a:moveTo>
                  <a:cubicBezTo>
                    <a:pt x="124553" y="0"/>
                    <a:pt x="0" y="181951"/>
                    <a:pt x="0" y="406400"/>
                  </a:cubicBezTo>
                  <a:cubicBezTo>
                    <a:pt x="0" y="630849"/>
                    <a:pt x="124553" y="812800"/>
                    <a:pt x="278197" y="812800"/>
                  </a:cubicBezTo>
                  <a:cubicBezTo>
                    <a:pt x="431841" y="812800"/>
                    <a:pt x="556394" y="630849"/>
                    <a:pt x="556394" y="406400"/>
                  </a:cubicBezTo>
                  <a:cubicBezTo>
                    <a:pt x="556394" y="181951"/>
                    <a:pt x="431841" y="0"/>
                    <a:pt x="278197" y="0"/>
                  </a:cubicBezTo>
                  <a:close/>
                </a:path>
              </a:pathLst>
            </a:custGeom>
            <a:solidFill>
              <a:srgbClr val="B4B4B4">
                <a:alpha val="97647"/>
              </a:srgbClr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52162" y="28575"/>
              <a:ext cx="45207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4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6155549" y="2929505"/>
            <a:ext cx="651395" cy="1022244"/>
            <a:chOff x="0" y="0"/>
            <a:chExt cx="517933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17933" cy="812800"/>
            </a:xfrm>
            <a:custGeom>
              <a:avLst/>
              <a:gdLst/>
              <a:ahLst/>
              <a:cxnLst/>
              <a:rect l="l" t="t" r="r" b="b"/>
              <a:pathLst>
                <a:path w="517933" h="812800">
                  <a:moveTo>
                    <a:pt x="258966" y="0"/>
                  </a:moveTo>
                  <a:cubicBezTo>
                    <a:pt x="115943" y="0"/>
                    <a:pt x="0" y="181951"/>
                    <a:pt x="0" y="406400"/>
                  </a:cubicBezTo>
                  <a:cubicBezTo>
                    <a:pt x="0" y="630849"/>
                    <a:pt x="115943" y="812800"/>
                    <a:pt x="258966" y="812800"/>
                  </a:cubicBezTo>
                  <a:cubicBezTo>
                    <a:pt x="401990" y="812800"/>
                    <a:pt x="517933" y="630849"/>
                    <a:pt x="517933" y="406400"/>
                  </a:cubicBezTo>
                  <a:cubicBezTo>
                    <a:pt x="517933" y="181951"/>
                    <a:pt x="401990" y="0"/>
                    <a:pt x="258966" y="0"/>
                  </a:cubicBezTo>
                  <a:close/>
                </a:path>
              </a:pathLst>
            </a:custGeom>
            <a:solidFill>
              <a:srgbClr val="B4B4B4">
                <a:alpha val="97647"/>
              </a:srgbClr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48556" y="28575"/>
              <a:ext cx="42082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46"/>
                </a:lnSpc>
              </a:pPr>
              <a:endParaRPr/>
            </a:p>
          </p:txBody>
        </p:sp>
      </p:grpSp>
      <p:pic>
        <p:nvPicPr>
          <p:cNvPr id="31" name="Imagen 30">
            <a:extLst>
              <a:ext uri="{FF2B5EF4-FFF2-40B4-BE49-F238E27FC236}">
                <a16:creationId xmlns:a16="http://schemas.microsoft.com/office/drawing/2014/main" id="{03C90388-ADF2-4D7C-9964-36A25D5151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9769042" y="3384222"/>
            <a:ext cx="8178811" cy="4253470"/>
          </a:xfrm>
          <a:custGeom>
            <a:avLst/>
            <a:gdLst/>
            <a:ahLst/>
            <a:cxnLst/>
            <a:rect l="l" t="t" r="r" b="b"/>
            <a:pathLst>
              <a:path w="8178811" h="4253470">
                <a:moveTo>
                  <a:pt x="0" y="0"/>
                </a:moveTo>
                <a:lnTo>
                  <a:pt x="8178810" y="0"/>
                </a:lnTo>
                <a:lnTo>
                  <a:pt x="8178810" y="4253470"/>
                </a:lnTo>
                <a:lnTo>
                  <a:pt x="0" y="42534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392"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352178" y="1032313"/>
            <a:ext cx="17607705" cy="1042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0"/>
              </a:lnSpc>
            </a:pPr>
            <a:r>
              <a:rPr lang="en-US" sz="5472" b="1" spc="-54" dirty="0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DIRECCIÓN DE LA POLICÍA DE SEGURIDAD CIUDADANA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47974" y="3106702"/>
            <a:ext cx="8803852" cy="4245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27"/>
              </a:lnSpc>
            </a:pP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marco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componente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“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acciones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proximidad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social y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patrullaje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preventivo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en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zonas de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atención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prioritaria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”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tercer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trimestre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llevaron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cabo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2,208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acciones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, </a:t>
            </a:r>
            <a:r>
              <a:rPr lang="en-US" sz="2662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cumpliendo</a:t>
            </a:r>
            <a:r>
              <a:rPr lang="en-US" sz="2662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al 100%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meta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programada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Este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resultado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refleja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compromiso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institucional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con una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presencia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policial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constante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efectiva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las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áreas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mayor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atención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fortaleciendo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vínculo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con la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ciudadanía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contribuyendo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mejorar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percepción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seguridad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las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comunidades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6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intervenidas</a:t>
            </a:r>
            <a:r>
              <a:rPr lang="en-US" sz="26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B1EEAF7-72F3-4147-80A3-2D4C8CDC1C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9934670" y="2356927"/>
            <a:ext cx="8098898" cy="5124009"/>
          </a:xfrm>
          <a:custGeom>
            <a:avLst/>
            <a:gdLst/>
            <a:ahLst/>
            <a:cxnLst/>
            <a:rect l="l" t="t" r="r" b="b"/>
            <a:pathLst>
              <a:path w="8098898" h="5124009">
                <a:moveTo>
                  <a:pt x="0" y="0"/>
                </a:moveTo>
                <a:lnTo>
                  <a:pt x="8098898" y="0"/>
                </a:lnTo>
                <a:lnTo>
                  <a:pt x="8098898" y="5124009"/>
                </a:lnTo>
                <a:lnTo>
                  <a:pt x="0" y="51240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MX" dirty="0"/>
          </a:p>
        </p:txBody>
      </p:sp>
      <p:sp>
        <p:nvSpPr>
          <p:cNvPr id="21" name="TextBox 21"/>
          <p:cNvSpPr txBox="1"/>
          <p:nvPr/>
        </p:nvSpPr>
        <p:spPr>
          <a:xfrm>
            <a:off x="685800" y="1562100"/>
            <a:ext cx="8974560" cy="671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13"/>
              </a:lnSpc>
            </a:pP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1: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Implementación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actividades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integrales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para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fomentar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la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inteligencia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policial</a:t>
            </a:r>
            <a:endParaRPr lang="en-US" sz="2223" b="1" dirty="0">
              <a:solidFill>
                <a:srgbClr val="C1A78B"/>
              </a:solidFill>
              <a:latin typeface="Arial MT Pro Bold"/>
              <a:ea typeface="Arial MT Pro Bold"/>
              <a:cs typeface="Arial MT Pro Bold"/>
              <a:sym typeface="Arial MT Pro Bold"/>
            </a:endParaRPr>
          </a:p>
          <a:p>
            <a:pPr algn="just">
              <a:lnSpc>
                <a:spcPts val="3113"/>
              </a:lnSpc>
            </a:pP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periodo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realizaron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274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acciones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las 360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programadas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logrando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76.11%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acciones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enfocaron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fortalecer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las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capacidades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analíticas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operativas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personal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policial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con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objetivo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optimizar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generación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uso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información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estratégica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que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apoye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prevención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combate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delito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  <a:p>
            <a:pPr algn="just">
              <a:lnSpc>
                <a:spcPts val="3113"/>
              </a:lnSpc>
            </a:pPr>
            <a:endParaRPr lang="en-US" sz="2223" dirty="0">
              <a:solidFill>
                <a:srgbClr val="000000"/>
              </a:solidFill>
              <a:latin typeface="Arial MT Pro"/>
              <a:ea typeface="Arial MT Pro"/>
              <a:cs typeface="Arial MT Pro"/>
              <a:sym typeface="Arial MT Pro"/>
            </a:endParaRPr>
          </a:p>
          <a:p>
            <a:pPr algn="just">
              <a:lnSpc>
                <a:spcPts val="3113"/>
              </a:lnSpc>
            </a:pP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2: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Implementación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presencia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policial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para la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reducción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la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criminalidad</a:t>
            </a:r>
            <a:endParaRPr lang="en-US" sz="2223" b="1" dirty="0">
              <a:solidFill>
                <a:srgbClr val="C1A78B"/>
              </a:solidFill>
              <a:latin typeface="Arial MT Pro Bold"/>
              <a:ea typeface="Arial MT Pro Bold"/>
              <a:cs typeface="Arial MT Pro Bold"/>
              <a:sym typeface="Arial MT Pro Bold"/>
            </a:endParaRPr>
          </a:p>
          <a:p>
            <a:pPr algn="just">
              <a:lnSpc>
                <a:spcPts val="3113"/>
              </a:lnSpc>
            </a:pP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llevaron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cabo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2,730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los 2,757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planificados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alcanzando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223" b="1" dirty="0" err="1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</a:t>
            </a:r>
            <a:r>
              <a:rPr lang="en-US" sz="2223" b="1" dirty="0">
                <a:solidFill>
                  <a:srgbClr val="C1A78B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99.02%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respecto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meta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establecida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La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ligera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diferencia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corresponde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actividades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que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fueron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reprogramadas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por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condiciones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operativas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y que se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prevé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ejecutar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siguiente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trimestre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asegurando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así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su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correcta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implementación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la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continuidad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las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acciones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preventivas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las zonas de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atención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223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prioritaria</a:t>
            </a:r>
            <a:r>
              <a:rPr lang="en-US" sz="2223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D84FD3D-B14E-4E9C-8345-7E4E6768B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586004" y="2324101"/>
            <a:ext cx="5854745" cy="5331028"/>
          </a:xfrm>
          <a:custGeom>
            <a:avLst/>
            <a:gdLst/>
            <a:ahLst/>
            <a:cxnLst/>
            <a:rect l="l" t="t" r="r" b="b"/>
            <a:pathLst>
              <a:path w="5734526" h="4288341">
                <a:moveTo>
                  <a:pt x="0" y="0"/>
                </a:moveTo>
                <a:lnTo>
                  <a:pt x="5734525" y="0"/>
                </a:lnTo>
                <a:lnTo>
                  <a:pt x="5734525" y="4288341"/>
                </a:lnTo>
                <a:lnTo>
                  <a:pt x="0" y="42883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543277" y="2324101"/>
            <a:ext cx="5734526" cy="5331028"/>
          </a:xfrm>
          <a:custGeom>
            <a:avLst/>
            <a:gdLst/>
            <a:ahLst/>
            <a:cxnLst/>
            <a:rect l="l" t="t" r="r" b="b"/>
            <a:pathLst>
              <a:path w="5708064" h="4288341">
                <a:moveTo>
                  <a:pt x="0" y="0"/>
                </a:moveTo>
                <a:lnTo>
                  <a:pt x="5708064" y="0"/>
                </a:lnTo>
                <a:lnTo>
                  <a:pt x="5708064" y="4288341"/>
                </a:lnTo>
                <a:lnTo>
                  <a:pt x="0" y="4288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406793" y="2324101"/>
            <a:ext cx="5634398" cy="5331027"/>
          </a:xfrm>
          <a:custGeom>
            <a:avLst/>
            <a:gdLst/>
            <a:ahLst/>
            <a:cxnLst/>
            <a:rect l="l" t="t" r="r" b="b"/>
            <a:pathLst>
              <a:path w="5630038" h="4288341">
                <a:moveTo>
                  <a:pt x="0" y="0"/>
                </a:moveTo>
                <a:lnTo>
                  <a:pt x="5630038" y="0"/>
                </a:lnTo>
                <a:lnTo>
                  <a:pt x="5630038" y="4288341"/>
                </a:lnTo>
                <a:lnTo>
                  <a:pt x="0" y="4288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749" r="-749"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679761" y="1375095"/>
            <a:ext cx="5734526" cy="949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Seguridad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y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vigilancia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en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zonas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bancarias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y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comerciales</a:t>
            </a:r>
            <a:endParaRPr lang="en-US" sz="2722" dirty="0">
              <a:solidFill>
                <a:srgbClr val="93153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69739" y="7655128"/>
            <a:ext cx="5734526" cy="949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Control provisional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preventivo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móvil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y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fijo</a:t>
            </a:r>
            <a:endParaRPr lang="en-US" sz="2722" dirty="0">
              <a:solidFill>
                <a:srgbClr val="93153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2491240" y="1840520"/>
            <a:ext cx="5536699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Recorridos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en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región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segura</a:t>
            </a:r>
            <a:endParaRPr lang="en-US" sz="2722" dirty="0">
              <a:solidFill>
                <a:srgbClr val="93153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3B0D666F-0ACF-4C3D-9CCE-D9737C4953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9144000" y="3086649"/>
            <a:ext cx="8954721" cy="4712422"/>
          </a:xfrm>
          <a:custGeom>
            <a:avLst/>
            <a:gdLst/>
            <a:ahLst/>
            <a:cxnLst/>
            <a:rect l="l" t="t" r="r" b="b"/>
            <a:pathLst>
              <a:path w="8954721" h="4712422">
                <a:moveTo>
                  <a:pt x="0" y="0"/>
                </a:moveTo>
                <a:lnTo>
                  <a:pt x="8954721" y="0"/>
                </a:lnTo>
                <a:lnTo>
                  <a:pt x="8954721" y="4712422"/>
                </a:lnTo>
                <a:lnTo>
                  <a:pt x="0" y="47124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3120165" y="821247"/>
            <a:ext cx="12047670" cy="1042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60"/>
              </a:lnSpc>
            </a:pPr>
            <a:r>
              <a:rPr lang="en-US" sz="5472" b="1" spc="-54">
                <a:solidFill>
                  <a:srgbClr val="C1A78B"/>
                </a:solidFill>
                <a:latin typeface="Trade Gothic Bold #2 Bold"/>
                <a:ea typeface="Trade Gothic Bold #2 Bold"/>
                <a:cs typeface="Trade Gothic Bold #2 Bold"/>
                <a:sym typeface="Trade Gothic Bold #2 Bold"/>
              </a:rPr>
              <a:t>DIRECCIÓN DE LA POLICÍA TURÍSTICA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78236" y="2797609"/>
            <a:ext cx="7784286" cy="47751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47"/>
              </a:lnSpc>
            </a:pP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Componente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: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Servicios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patrullaje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turístico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,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atención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ciudadana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y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prevención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delito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en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zonas de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turística</a:t>
            </a:r>
            <a:endParaRPr lang="en-US" sz="2462" b="1" dirty="0">
              <a:solidFill>
                <a:srgbClr val="B38E5D"/>
              </a:solidFill>
              <a:latin typeface="Arial MT Pro Bold"/>
              <a:ea typeface="Arial MT Pro Bold"/>
              <a:cs typeface="Arial MT Pro Bold"/>
              <a:sym typeface="Arial MT Pro Bold"/>
            </a:endParaRPr>
          </a:p>
          <a:p>
            <a:pPr algn="just">
              <a:lnSpc>
                <a:spcPts val="3447"/>
              </a:lnSpc>
            </a:pPr>
            <a:endParaRPr lang="en-US" sz="2462" b="1" dirty="0">
              <a:solidFill>
                <a:srgbClr val="B38E5D"/>
              </a:solidFill>
              <a:latin typeface="Arial MT Pro Bold"/>
              <a:ea typeface="Arial MT Pro Bold"/>
              <a:cs typeface="Arial MT Pro Bold"/>
              <a:sym typeface="Arial MT Pro Bold"/>
            </a:endParaRPr>
          </a:p>
          <a:p>
            <a:pPr algn="just"/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Durante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tercer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trimestre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ejecutaron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364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acciones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las 368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programadas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alcanzando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4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cumplimiento</a:t>
            </a:r>
            <a:r>
              <a:rPr lang="en-US" sz="24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98.91%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respecto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la meta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proyectada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Estos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resultados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reflejan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fortalecimiento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la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vigilancia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la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atención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ciudadana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la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prevención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delito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las zonas de mayor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afluencia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turística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contribuyendo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garantizar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condiciones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seguridad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tanto para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visitantes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como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para </a:t>
            </a:r>
            <a:r>
              <a:rPr lang="en-US" sz="24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residentes</a:t>
            </a:r>
            <a:r>
              <a:rPr lang="en-US" sz="24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15167E9-44D4-4A59-9487-A9F6ED30C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19" name="Freeform 19"/>
          <p:cNvSpPr/>
          <p:nvPr/>
        </p:nvSpPr>
        <p:spPr>
          <a:xfrm>
            <a:off x="10287000" y="2390689"/>
            <a:ext cx="7756059" cy="4596560"/>
          </a:xfrm>
          <a:custGeom>
            <a:avLst/>
            <a:gdLst/>
            <a:ahLst/>
            <a:cxnLst/>
            <a:rect l="l" t="t" r="r" b="b"/>
            <a:pathLst>
              <a:path w="7756059" h="4596560">
                <a:moveTo>
                  <a:pt x="0" y="0"/>
                </a:moveTo>
                <a:lnTo>
                  <a:pt x="7756058" y="0"/>
                </a:lnTo>
                <a:lnTo>
                  <a:pt x="7756058" y="4596561"/>
                </a:lnTo>
                <a:lnTo>
                  <a:pt x="0" y="45965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762000" y="1333500"/>
            <a:ext cx="9130114" cy="6898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27"/>
              </a:lnSpc>
            </a:pP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1: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Fortalecimiento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prevención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y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disuasión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con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proximidad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social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en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el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sector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turístico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.</a:t>
            </a:r>
          </a:p>
          <a:p>
            <a:pPr algn="just">
              <a:lnSpc>
                <a:spcPts val="3027"/>
              </a:lnSpc>
            </a:pP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rubro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llevaron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cabo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727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operativos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los 736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programados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logrando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avance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98.78%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acciones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enfocaron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disuasión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conductas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delictivas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fortalecimiento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vínculo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con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sector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turístico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mediante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estrategias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proximidad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social que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promueven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confianza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colaboración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entre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ciudadanía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institución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</a:t>
            </a:r>
          </a:p>
          <a:p>
            <a:pPr algn="just">
              <a:lnSpc>
                <a:spcPts val="3027"/>
              </a:lnSpc>
            </a:pPr>
            <a:endParaRPr lang="en-US" sz="2162" dirty="0">
              <a:solidFill>
                <a:srgbClr val="000000"/>
              </a:solidFill>
              <a:latin typeface="Arial MT Pro"/>
              <a:ea typeface="Arial MT Pro"/>
              <a:cs typeface="Arial MT Pro"/>
              <a:sym typeface="Arial MT Pro"/>
            </a:endParaRPr>
          </a:p>
          <a:p>
            <a:pPr algn="just">
              <a:lnSpc>
                <a:spcPts val="3027"/>
              </a:lnSpc>
            </a:pP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Actividad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2: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Acciones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prevención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del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delito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con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enfoque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derechos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humanos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,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perspectiva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género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y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corresponsabilidad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ciudadana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.</a:t>
            </a:r>
          </a:p>
          <a:p>
            <a:pPr algn="just">
              <a:lnSpc>
                <a:spcPts val="3027"/>
              </a:lnSpc>
            </a:pP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cumplió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al 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100% con la meta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programada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ejecutando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1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acción</a:t>
            </a:r>
            <a:r>
              <a:rPr lang="en-US" sz="2162" b="1" dirty="0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 de 1 </a:t>
            </a:r>
            <a:r>
              <a:rPr lang="en-US" sz="2162" b="1" dirty="0" err="1">
                <a:solidFill>
                  <a:srgbClr val="B38E5D"/>
                </a:solidFill>
                <a:latin typeface="Arial MT Pro Bold"/>
                <a:ea typeface="Arial MT Pro Bold"/>
                <a:cs typeface="Arial MT Pro Bold"/>
                <a:sym typeface="Arial MT Pro Bold"/>
              </a:rPr>
              <a:t>proyectada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.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actividad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estuvo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dirigida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fomentar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una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cultura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respeto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a los derechos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humanos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promover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igualdad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género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fortalecer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participación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ciudadana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la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prevención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del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delito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,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reforzando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compromiso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institucional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con una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seguridad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pública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incluyente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y con </a:t>
            </a:r>
            <a:r>
              <a:rPr lang="en-US" sz="2162" dirty="0" err="1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enfoque</a:t>
            </a:r>
            <a:r>
              <a:rPr lang="en-US" sz="2162" dirty="0">
                <a:solidFill>
                  <a:srgbClr val="000000"/>
                </a:solidFill>
                <a:latin typeface="Arial MT Pro"/>
                <a:ea typeface="Arial MT Pro"/>
                <a:cs typeface="Arial MT Pro"/>
                <a:sym typeface="Arial MT Pro"/>
              </a:rPr>
              <a:t> social.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B70838F-A6DC-491A-96EC-FEF62C2B6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790" y="23362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471" t="-34989" r="-7471" b="-14896"/>
              </a:stretch>
            </a:blipFill>
          </p:spPr>
        </p:sp>
      </p:grpSp>
      <p:sp>
        <p:nvSpPr>
          <p:cNvPr id="23" name="TextBox 23"/>
          <p:cNvSpPr txBox="1"/>
          <p:nvPr/>
        </p:nvSpPr>
        <p:spPr>
          <a:xfrm>
            <a:off x="703433" y="2441143"/>
            <a:ext cx="3783537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Circulo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rojo</a:t>
            </a:r>
            <a:endParaRPr lang="en-US" sz="2722" dirty="0">
              <a:solidFill>
                <a:srgbClr val="93153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199479" y="2441143"/>
            <a:ext cx="8088458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Control provisional preventivo móvil y fijo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944492" y="2441143"/>
            <a:ext cx="3783537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Obra segura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307A5D10-09E9-427F-A967-5CA2A8888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2" y="9258885"/>
            <a:ext cx="18279979" cy="1043194"/>
          </a:xfrm>
          <a:prstGeom prst="rect">
            <a:avLst/>
          </a:prstGeom>
        </p:spPr>
      </p:pic>
      <p:sp>
        <p:nvSpPr>
          <p:cNvPr id="12" name="Freeform 19">
            <a:extLst>
              <a:ext uri="{FF2B5EF4-FFF2-40B4-BE49-F238E27FC236}">
                <a16:creationId xmlns:a16="http://schemas.microsoft.com/office/drawing/2014/main" id="{D31FCE7F-AC31-4FFE-805D-7D07F394A660}"/>
              </a:ext>
            </a:extLst>
          </p:cNvPr>
          <p:cNvSpPr/>
          <p:nvPr/>
        </p:nvSpPr>
        <p:spPr>
          <a:xfrm>
            <a:off x="499780" y="1943100"/>
            <a:ext cx="4250638" cy="5667518"/>
          </a:xfrm>
          <a:custGeom>
            <a:avLst/>
            <a:gdLst/>
            <a:ahLst/>
            <a:cxnLst/>
            <a:rect l="l" t="t" r="r" b="b"/>
            <a:pathLst>
              <a:path w="4250638" h="5667518">
                <a:moveTo>
                  <a:pt x="0" y="0"/>
                </a:moveTo>
                <a:lnTo>
                  <a:pt x="4250638" y="0"/>
                </a:lnTo>
                <a:lnTo>
                  <a:pt x="4250638" y="5667518"/>
                </a:lnTo>
                <a:lnTo>
                  <a:pt x="0" y="56675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Freeform 20">
            <a:extLst>
              <a:ext uri="{FF2B5EF4-FFF2-40B4-BE49-F238E27FC236}">
                <a16:creationId xmlns:a16="http://schemas.microsoft.com/office/drawing/2014/main" id="{574F5EE4-211F-41AB-9D66-D9D2E6B74FBA}"/>
              </a:ext>
            </a:extLst>
          </p:cNvPr>
          <p:cNvSpPr/>
          <p:nvPr/>
        </p:nvSpPr>
        <p:spPr>
          <a:xfrm>
            <a:off x="13716649" y="1943100"/>
            <a:ext cx="4217603" cy="5645494"/>
          </a:xfrm>
          <a:custGeom>
            <a:avLst/>
            <a:gdLst/>
            <a:ahLst/>
            <a:cxnLst/>
            <a:rect l="l" t="t" r="r" b="b"/>
            <a:pathLst>
              <a:path w="4217603" h="5645494">
                <a:moveTo>
                  <a:pt x="0" y="0"/>
                </a:moveTo>
                <a:lnTo>
                  <a:pt x="4217602" y="0"/>
                </a:lnTo>
                <a:lnTo>
                  <a:pt x="4217602" y="5645494"/>
                </a:lnTo>
                <a:lnTo>
                  <a:pt x="0" y="56454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95" r="-195"/>
            </a:stretch>
          </a:blipFill>
        </p:spPr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0B9F5F24-FD65-42D0-A426-CD9CA7117E1B}"/>
              </a:ext>
            </a:extLst>
          </p:cNvPr>
          <p:cNvSpPr/>
          <p:nvPr/>
        </p:nvSpPr>
        <p:spPr>
          <a:xfrm>
            <a:off x="4863445" y="1943100"/>
            <a:ext cx="8738903" cy="5667518"/>
          </a:xfrm>
          <a:custGeom>
            <a:avLst/>
            <a:gdLst/>
            <a:ahLst/>
            <a:cxnLst/>
            <a:rect l="l" t="t" r="r" b="b"/>
            <a:pathLst>
              <a:path w="8738903" h="5667518">
                <a:moveTo>
                  <a:pt x="0" y="0"/>
                </a:moveTo>
                <a:lnTo>
                  <a:pt x="8738904" y="0"/>
                </a:lnTo>
                <a:lnTo>
                  <a:pt x="8738904" y="5667518"/>
                </a:lnTo>
                <a:lnTo>
                  <a:pt x="0" y="56675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071" r="-6088" b="-23925"/>
            </a:stretch>
          </a:blipFill>
        </p:spPr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49145CF3-B20C-43FB-9649-6DD4010F205A}"/>
              </a:ext>
            </a:extLst>
          </p:cNvPr>
          <p:cNvSpPr txBox="1"/>
          <p:nvPr/>
        </p:nvSpPr>
        <p:spPr>
          <a:xfrm>
            <a:off x="692622" y="1400951"/>
            <a:ext cx="3783537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Circulo</a:t>
            </a:r>
            <a:r>
              <a:rPr lang="en-US" sz="2722" dirty="0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2722" dirty="0" err="1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rojo</a:t>
            </a:r>
            <a:endParaRPr lang="en-US" sz="2722" dirty="0">
              <a:solidFill>
                <a:srgbClr val="93153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1F81B430-9B3E-40CE-9EA5-7CD52A30365E}"/>
              </a:ext>
            </a:extLst>
          </p:cNvPr>
          <p:cNvSpPr txBox="1"/>
          <p:nvPr/>
        </p:nvSpPr>
        <p:spPr>
          <a:xfrm>
            <a:off x="5188668" y="1400951"/>
            <a:ext cx="8088458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Control provisional preventivo móvil y fijo</a:t>
            </a: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252C426F-F1B2-4BC9-9E3A-9402340B7C9C}"/>
              </a:ext>
            </a:extLst>
          </p:cNvPr>
          <p:cNvSpPr txBox="1"/>
          <p:nvPr/>
        </p:nvSpPr>
        <p:spPr>
          <a:xfrm>
            <a:off x="13933681" y="1400951"/>
            <a:ext cx="3783537" cy="468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1"/>
              </a:lnSpc>
            </a:pPr>
            <a:r>
              <a:rPr lang="en-US" sz="2722">
                <a:solidFill>
                  <a:srgbClr val="93153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Obra segura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1119</Words>
  <Application>Microsoft Office PowerPoint</Application>
  <PresentationFormat>Personalizado</PresentationFormat>
  <Paragraphs>52</Paragraphs>
  <Slides>14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3" baseType="lpstr">
      <vt:lpstr>Open Sans Bold</vt:lpstr>
      <vt:lpstr>Arial MT Pro Bold</vt:lpstr>
      <vt:lpstr>Arial MT Pro</vt:lpstr>
      <vt:lpstr>Open Sans</vt:lpstr>
      <vt:lpstr>Arial</vt:lpstr>
      <vt:lpstr>League Spartan</vt:lpstr>
      <vt:lpstr>Calibri</vt:lpstr>
      <vt:lpstr>Trade Gothic Bold #2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PP_TERCERA SESIÓN SUBCOMITÉ E3</dc:title>
  <cp:lastModifiedBy>Cristina Estrada Chan</cp:lastModifiedBy>
  <cp:revision>8</cp:revision>
  <dcterms:created xsi:type="dcterms:W3CDTF">2006-08-16T00:00:00Z</dcterms:created>
  <dcterms:modified xsi:type="dcterms:W3CDTF">2025-10-29T16:47:45Z</dcterms:modified>
  <dc:identifier>DAG2uNmxh0s</dc:identifier>
</cp:coreProperties>
</file>